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256" r:id="rId2"/>
    <p:sldId id="259" r:id="rId3"/>
    <p:sldId id="277" r:id="rId4"/>
    <p:sldId id="317" r:id="rId5"/>
    <p:sldId id="318" r:id="rId6"/>
    <p:sldId id="319" r:id="rId7"/>
    <p:sldId id="278" r:id="rId8"/>
    <p:sldId id="275" r:id="rId9"/>
    <p:sldId id="262" r:id="rId10"/>
    <p:sldId id="263" r:id="rId11"/>
    <p:sldId id="280" r:id="rId12"/>
    <p:sldId id="264" r:id="rId13"/>
    <p:sldId id="265" r:id="rId14"/>
    <p:sldId id="320" r:id="rId15"/>
    <p:sldId id="266" r:id="rId16"/>
    <p:sldId id="321" r:id="rId17"/>
    <p:sldId id="271" r:id="rId18"/>
    <p:sldId id="322" r:id="rId19"/>
    <p:sldId id="282" r:id="rId20"/>
    <p:sldId id="323" r:id="rId21"/>
    <p:sldId id="270" r:id="rId22"/>
    <p:sldId id="272" r:id="rId23"/>
    <p:sldId id="283" r:id="rId24"/>
    <p:sldId id="273" r:id="rId25"/>
    <p:sldId id="284" r:id="rId26"/>
    <p:sldId id="305" r:id="rId27"/>
    <p:sldId id="274" r:id="rId28"/>
    <p:sldId id="286" r:id="rId29"/>
    <p:sldId id="285" r:id="rId30"/>
    <p:sldId id="309" r:id="rId31"/>
    <p:sldId id="310" r:id="rId32"/>
    <p:sldId id="308" r:id="rId33"/>
    <p:sldId id="287" r:id="rId34"/>
    <p:sldId id="326" r:id="rId35"/>
    <p:sldId id="293" r:id="rId36"/>
    <p:sldId id="324" r:id="rId37"/>
    <p:sldId id="295" r:id="rId38"/>
    <p:sldId id="313" r:id="rId39"/>
    <p:sldId id="315" r:id="rId40"/>
    <p:sldId id="325" r:id="rId41"/>
    <p:sldId id="289" r:id="rId42"/>
    <p:sldId id="292" r:id="rId43"/>
    <p:sldId id="311" r:id="rId44"/>
    <p:sldId id="306" r:id="rId45"/>
    <p:sldId id="281" r:id="rId46"/>
    <p:sldId id="267" r:id="rId47"/>
    <p:sldId id="268" r:id="rId48"/>
    <p:sldId id="269" r:id="rId49"/>
    <p:sldId id="31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84" autoAdjust="0"/>
  </p:normalViewPr>
  <p:slideViewPr>
    <p:cSldViewPr>
      <p:cViewPr varScale="1">
        <p:scale>
          <a:sx n="106" d="100"/>
          <a:sy n="106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DF8A1-D8FB-41DB-8373-589BB1295A53}" type="datetimeFigureOut">
              <a:rPr lang="en-US" smtClean="0"/>
              <a:t>7/6/16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889D5-405E-4538-812A-9EE86D30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7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6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VOCs – released from burning fuel.</a:t>
            </a:r>
            <a:r>
              <a:rPr lang="en-US" baseline="0" dirty="0" smtClean="0"/>
              <a:t> Some examples:  formaldehyde, benzene, toluene, styrene, xylene, </a:t>
            </a:r>
            <a:r>
              <a:rPr lang="en-US" baseline="0" dirty="0" err="1" smtClean="0"/>
              <a:t>perchloroethylene</a:t>
            </a:r>
            <a:r>
              <a:rPr lang="en-US" baseline="0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9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SO2 = coal</a:t>
            </a:r>
            <a:r>
              <a:rPr lang="en-US" baseline="0" dirty="0" smtClean="0"/>
              <a:t> powered plants – more when it is cold</a:t>
            </a:r>
          </a:p>
          <a:p>
            <a:r>
              <a:rPr lang="en-US" baseline="0" dirty="0" smtClean="0"/>
              <a:t>NO2 = automobiles – more while cars are on the road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53 =</a:t>
            </a:r>
            <a:r>
              <a:rPr lang="en-US" baseline="0" dirty="0" smtClean="0"/>
              <a:t> air quality is acceptable, but a small # of people may have increased pulmonary complaints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4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Thai automobile emissions</a:t>
            </a:r>
            <a:r>
              <a:rPr lang="en-US" baseline="0" dirty="0" smtClean="0"/>
              <a:t> standards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Thai automobile emissions</a:t>
            </a:r>
            <a:r>
              <a:rPr lang="en-US" baseline="0" dirty="0" smtClean="0"/>
              <a:t> standards 1995</a:t>
            </a:r>
          </a:p>
          <a:p>
            <a:r>
              <a:rPr lang="en-US" baseline="0" dirty="0" smtClean="0"/>
              <a:t>Leaded gas discontinued in 1996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Sulfuric acid and nitric acid</a:t>
            </a:r>
          </a:p>
          <a:p>
            <a:r>
              <a:rPr lang="en-US" dirty="0" smtClean="0"/>
              <a:t>pH</a:t>
            </a:r>
            <a:r>
              <a:rPr lang="en-US" baseline="0" dirty="0" smtClean="0"/>
              <a:t> can be as low as 5 in NE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7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3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7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8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A0202-5D83-4B20-89CA-8F2154B2020F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97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1015kcls.com/wp-content/uploads/2013/12/bigstock-View-Across-Bangkok-Skyline-Sh-49229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" y="838200"/>
            <a:ext cx="918539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G. Hendrickson, MD</a:t>
            </a:r>
          </a:p>
          <a:p>
            <a:r>
              <a:rPr lang="en-US" dirty="0" smtClean="0"/>
              <a:t>Oregon Poison Center</a:t>
            </a:r>
          </a:p>
          <a:p>
            <a:r>
              <a:rPr lang="en-US" dirty="0" smtClean="0"/>
              <a:t>Oregon Health and Science University</a:t>
            </a:r>
          </a:p>
          <a:p>
            <a:r>
              <a:rPr lang="en-US" dirty="0" smtClean="0"/>
              <a:t> Portland, Oregon,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3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Secondary pollutants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Pollutants that are formed from chemical or photochemical reactions of primary pollutants</a:t>
            </a:r>
          </a:p>
          <a:p>
            <a:pPr lvl="1"/>
            <a:r>
              <a:rPr lang="en-US" dirty="0" smtClean="0"/>
              <a:t>Ozone (VOCs + NO</a:t>
            </a:r>
            <a:r>
              <a:rPr lang="en-US" baseline="-25000" dirty="0" smtClean="0"/>
              <a:t>x</a:t>
            </a:r>
            <a:r>
              <a:rPr lang="en-US" dirty="0" smtClean="0"/>
              <a:t> -&gt; ozone)</a:t>
            </a:r>
          </a:p>
          <a:p>
            <a:pPr lvl="1"/>
            <a:r>
              <a:rPr lang="en-US" dirty="0" smtClean="0"/>
              <a:t>Nitric acid (</a:t>
            </a:r>
            <a:r>
              <a:rPr lang="en-US" dirty="0" err="1" smtClean="0"/>
              <a:t>HNO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Formaldehyde</a:t>
            </a:r>
          </a:p>
          <a:p>
            <a:pPr lvl="1"/>
            <a:r>
              <a:rPr lang="en-US" dirty="0" smtClean="0"/>
              <a:t>Particulate nitrate (acid rain)</a:t>
            </a:r>
          </a:p>
          <a:p>
            <a:pPr lvl="1"/>
            <a:r>
              <a:rPr lang="en-US" dirty="0" smtClean="0"/>
              <a:t>Particulate sulfate (acid rain)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hendriro\AppData\Local\Microsoft\Windows\Temporary Internet Files\Content.Outlook\9DRX1M0A\IMG_34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13607"/>
          <a:stretch/>
        </p:blipFill>
        <p:spPr bwMode="auto">
          <a:xfrm>
            <a:off x="0" y="304800"/>
            <a:ext cx="9144000" cy="53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962389"/>
            <a:ext cx="394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Greenberg MI, ed. Occupational, industrial, and environmental toxicology,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edition. Mosby, 2003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80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Individual agents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Sulfur dioxide 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Oxides of nitrogen (e.g. nitrogen dioxide,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Acid rain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Ozone (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Carbon monoxide (CO)</a:t>
            </a:r>
          </a:p>
          <a:p>
            <a:r>
              <a:rPr lang="en-US" dirty="0" smtClean="0"/>
              <a:t>Particulate matter (PMs)</a:t>
            </a:r>
          </a:p>
          <a:p>
            <a:r>
              <a:rPr lang="en-US" dirty="0" smtClean="0"/>
              <a:t>Lead, metals, and other 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 or “air toxics”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Sulfur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source = </a:t>
            </a:r>
            <a:r>
              <a:rPr lang="en-US" dirty="0" smtClean="0">
                <a:solidFill>
                  <a:srgbClr val="FFFF00"/>
                </a:solidFill>
              </a:rPr>
              <a:t>coal power plants</a:t>
            </a:r>
          </a:p>
          <a:p>
            <a:r>
              <a:rPr lang="en-US" dirty="0" smtClean="0"/>
              <a:t>Sulfur dioxide(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 -&gt; sulfuric acid 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 atmosphere and in respiratory tract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98" y="0"/>
            <a:ext cx="19414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Sulfur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soluble irritant gas</a:t>
            </a:r>
          </a:p>
          <a:p>
            <a:pPr lvl="1"/>
            <a:r>
              <a:rPr lang="en-US" dirty="0" smtClean="0"/>
              <a:t>Upper airway deposition</a:t>
            </a:r>
          </a:p>
          <a:p>
            <a:pPr lvl="1"/>
            <a:r>
              <a:rPr lang="en-US" dirty="0" smtClean="0"/>
              <a:t>Produces sulfurous acid, bisulfite, sulfite, and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4</a:t>
            </a:r>
            <a:endParaRPr lang="en-US" baseline="-25000" dirty="0" smtClean="0"/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Bronchoconstriction</a:t>
            </a:r>
            <a:r>
              <a:rPr lang="en-US" dirty="0" smtClean="0"/>
              <a:t> (bisulfite)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Upper airway irritation</a:t>
            </a:r>
          </a:p>
          <a:p>
            <a:pPr lvl="2"/>
            <a:r>
              <a:rPr lang="en-US" dirty="0" smtClean="0"/>
              <a:t>Inflammatory/immune responses - sensitizer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98" y="0"/>
            <a:ext cx="19414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27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Nitrogen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source is </a:t>
            </a:r>
            <a:r>
              <a:rPr lang="en-US" dirty="0" smtClean="0">
                <a:solidFill>
                  <a:srgbClr val="FFFF00"/>
                </a:solidFill>
              </a:rPr>
              <a:t>automobiles</a:t>
            </a:r>
            <a:r>
              <a:rPr lang="en-US" dirty="0" smtClean="0"/>
              <a:t>, then power generation, biomass burning(local)</a:t>
            </a:r>
          </a:p>
          <a:p>
            <a:r>
              <a:rPr lang="en-US" dirty="0" err="1" smtClean="0"/>
              <a:t>N2</a:t>
            </a:r>
            <a:r>
              <a:rPr lang="en-US" dirty="0" smtClean="0"/>
              <a:t> and </a:t>
            </a:r>
            <a:r>
              <a:rPr lang="en-US" dirty="0" err="1" smtClean="0"/>
              <a:t>O2</a:t>
            </a:r>
            <a:r>
              <a:rPr lang="en-US" dirty="0" smtClean="0"/>
              <a:t> combine to form NOx</a:t>
            </a:r>
          </a:p>
          <a:p>
            <a:r>
              <a:rPr lang="en-US" dirty="0" err="1" smtClean="0"/>
              <a:t>NO2</a:t>
            </a:r>
            <a:r>
              <a:rPr lang="en-US" dirty="0" smtClean="0"/>
              <a:t>(and PM) – give smog its red/brown color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0"/>
            <a:ext cx="2146300" cy="133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5407688"/>
            <a:ext cx="1828800" cy="14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Nitrogen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NO2</a:t>
            </a:r>
            <a:r>
              <a:rPr lang="en-US" dirty="0" smtClean="0"/>
              <a:t> combines with water in lungs to form nitrous acid and nitric acid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Bronchospasm</a:t>
            </a:r>
            <a:r>
              <a:rPr lang="en-US" dirty="0" smtClean="0"/>
              <a:t>/airway </a:t>
            </a:r>
            <a:r>
              <a:rPr lang="en-US" dirty="0" err="1" smtClean="0"/>
              <a:t>hyperresponsiveness</a:t>
            </a:r>
            <a:endParaRPr lang="en-US" dirty="0" smtClean="0"/>
          </a:p>
          <a:p>
            <a:pPr lvl="1"/>
            <a:r>
              <a:rPr lang="en-US" dirty="0" smtClean="0"/>
              <a:t>Increased susceptibility to airway infections (chronic)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0"/>
            <a:ext cx="2146300" cy="133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5407688"/>
            <a:ext cx="1828800" cy="14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Stratospheric (“good”) ozone</a:t>
            </a:r>
          </a:p>
          <a:p>
            <a:r>
              <a:rPr lang="en-US" dirty="0" smtClean="0"/>
              <a:t>Ground-level (“bad”) ozone</a:t>
            </a:r>
          </a:p>
          <a:p>
            <a:pPr lvl="1"/>
            <a:r>
              <a:rPr lang="en-US" dirty="0" smtClean="0"/>
              <a:t>Created by reaction of NOx and VOCs and sunlight</a:t>
            </a:r>
          </a:p>
          <a:p>
            <a:pPr lvl="2"/>
            <a:r>
              <a:rPr lang="en-US" dirty="0" smtClean="0"/>
              <a:t>NOx released from energy production</a:t>
            </a:r>
          </a:p>
          <a:p>
            <a:pPr lvl="2"/>
            <a:r>
              <a:rPr lang="en-US" dirty="0" smtClean="0"/>
              <a:t>VOCs released from energy production, automobiles, and natural sources </a:t>
            </a:r>
          </a:p>
          <a:p>
            <a:pPr lvl="3"/>
            <a:r>
              <a:rPr lang="en-US" dirty="0" smtClean="0"/>
              <a:t>Ozone generally highest in afternoon w/ sunny weather (summer)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Ground-level (“bad”) ozone</a:t>
            </a:r>
          </a:p>
          <a:p>
            <a:pPr lvl="1"/>
            <a:r>
              <a:rPr lang="en-US" dirty="0" smtClean="0"/>
              <a:t>Remains the most violated environmental standard in the United States</a:t>
            </a:r>
          </a:p>
          <a:p>
            <a:pPr lvl="1"/>
            <a:r>
              <a:rPr lang="en-US" dirty="0" smtClean="0"/>
              <a:t>Main component of smog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6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smtClean="0"/>
              <a:t>Low water solubility – alveoli</a:t>
            </a:r>
          </a:p>
          <a:p>
            <a:pPr lvl="1"/>
            <a:r>
              <a:rPr lang="en-US" dirty="0" smtClean="0"/>
              <a:t>Irritant and oxidant -&gt; pulmonary inflammation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Bronchospasm</a:t>
            </a:r>
            <a:r>
              <a:rPr lang="en-US" dirty="0" smtClean="0"/>
              <a:t> (cough, wheeze, chest tightness)</a:t>
            </a:r>
          </a:p>
          <a:p>
            <a:pPr lvl="2"/>
            <a:r>
              <a:rPr lang="en-US" dirty="0" smtClean="0"/>
              <a:t>Decreased </a:t>
            </a:r>
            <a:r>
              <a:rPr lang="en-US" dirty="0" err="1" smtClean="0"/>
              <a:t>FVC</a:t>
            </a:r>
            <a:r>
              <a:rPr lang="en-US" dirty="0" smtClean="0"/>
              <a:t> and </a:t>
            </a:r>
            <a:r>
              <a:rPr lang="en-US" dirty="0" err="1" smtClean="0"/>
              <a:t>FEV1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1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outdoor air pollution?</a:t>
            </a:r>
          </a:p>
          <a:p>
            <a:pPr lvl="1"/>
            <a:r>
              <a:rPr lang="en-US" dirty="0" smtClean="0"/>
              <a:t>Gases &amp; fine particles produced from natural and man-made activities</a:t>
            </a:r>
          </a:p>
          <a:p>
            <a:pPr lvl="1"/>
            <a:r>
              <a:rPr lang="en-US" dirty="0" smtClean="0"/>
              <a:t>Smog = used to describe mixture of </a:t>
            </a:r>
            <a:r>
              <a:rPr lang="en-US" dirty="0" smtClean="0">
                <a:solidFill>
                  <a:srgbClr val="FFFF00"/>
                </a:solidFill>
              </a:rPr>
              <a:t>sm</a:t>
            </a:r>
            <a:r>
              <a:rPr lang="en-US" dirty="0" smtClean="0"/>
              <a:t>oke/pollution and f</a:t>
            </a:r>
            <a:r>
              <a:rPr lang="en-US" dirty="0" smtClean="0">
                <a:solidFill>
                  <a:srgbClr val="FFFF00"/>
                </a:solidFill>
              </a:rPr>
              <a:t>og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29100"/>
            <a:ext cx="4914901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/>
              <a:t>Short term:</a:t>
            </a:r>
          </a:p>
          <a:p>
            <a:pPr lvl="2"/>
            <a:r>
              <a:rPr lang="en-US" dirty="0"/>
              <a:t>Increases in admissions for pneumonia, COPD, asthma, respiratory complaints</a:t>
            </a:r>
          </a:p>
          <a:p>
            <a:pPr lvl="3"/>
            <a:r>
              <a:rPr lang="en-US" dirty="0"/>
              <a:t>Reversible (decreased asthma complaints in Atlanta, US after reduced traffic/ozone during Olympic games)</a:t>
            </a:r>
          </a:p>
          <a:p>
            <a:pPr lvl="2"/>
            <a:r>
              <a:rPr lang="en-US" dirty="0"/>
              <a:t>Increased mortality rates on days with high ozone from cardiopulmonary disorders</a:t>
            </a:r>
          </a:p>
          <a:p>
            <a:pPr lvl="1"/>
            <a:r>
              <a:rPr lang="en-US" dirty="0" smtClean="0"/>
              <a:t>Long-term: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chronic respiratory illnesses (in lab animals)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9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Carbon monoxide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source = automobiles</a:t>
            </a:r>
          </a:p>
          <a:p>
            <a:r>
              <a:rPr lang="en-US" dirty="0" smtClean="0"/>
              <a:t>Systemic effects:</a:t>
            </a:r>
          </a:p>
          <a:p>
            <a:pPr lvl="1"/>
            <a:r>
              <a:rPr lang="en-US" dirty="0" smtClean="0"/>
              <a:t>Decreases oxygen delivery</a:t>
            </a:r>
          </a:p>
          <a:p>
            <a:r>
              <a:rPr lang="en-US" dirty="0" smtClean="0"/>
              <a:t>Acute toxicity</a:t>
            </a:r>
          </a:p>
          <a:p>
            <a:r>
              <a:rPr lang="en-US" dirty="0" smtClean="0"/>
              <a:t>Chronic toxicity:</a:t>
            </a:r>
          </a:p>
          <a:p>
            <a:pPr lvl="1"/>
            <a:r>
              <a:rPr lang="en-US" dirty="0" smtClean="0"/>
              <a:t>Increased events in patients with chronic cardiopulmonary diseases:  angina, </a:t>
            </a:r>
            <a:r>
              <a:rPr lang="en-US" dirty="0" smtClean="0">
                <a:solidFill>
                  <a:srgbClr val="FFFF00"/>
                </a:solidFill>
              </a:rPr>
              <a:t>MI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86000"/>
            <a:ext cx="3057802" cy="20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Solid and liquid components of airborne aerosol</a:t>
            </a:r>
          </a:p>
          <a:p>
            <a:pPr lvl="1"/>
            <a:r>
              <a:rPr lang="en-US" dirty="0" smtClean="0"/>
              <a:t>Acid sulfate and nitrates formed from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 and NO</a:t>
            </a:r>
            <a:r>
              <a:rPr lang="en-US" baseline="-25000" dirty="0" smtClean="0"/>
              <a:t>x</a:t>
            </a:r>
          </a:p>
          <a:p>
            <a:pPr lvl="1"/>
            <a:r>
              <a:rPr lang="en-US" dirty="0" smtClean="0"/>
              <a:t>Ammonium nitrate and sulfates</a:t>
            </a:r>
          </a:p>
          <a:p>
            <a:pPr lvl="1"/>
            <a:r>
              <a:rPr lang="en-US" dirty="0" smtClean="0"/>
              <a:t>Particulates from diesel exhaust, wood burning, dust, road surfaces, and elemental carbon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828800"/>
            <a:ext cx="3033233" cy="1893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567" y="4114800"/>
            <a:ext cx="3104866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particles &gt; 10 µm</a:t>
            </a:r>
          </a:p>
          <a:p>
            <a:pPr lvl="1"/>
            <a:r>
              <a:rPr lang="en-US" dirty="0" smtClean="0"/>
              <a:t>Deposit in upper airways</a:t>
            </a:r>
          </a:p>
          <a:p>
            <a:r>
              <a:rPr lang="en-US" dirty="0" smtClean="0"/>
              <a:t>Coarse particles = 2.5-10 µm (</a:t>
            </a:r>
            <a:r>
              <a:rPr lang="en-US" dirty="0" err="1" smtClean="0"/>
              <a:t>PM10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Airborne dust, crustal elements (silicon, aluminum)</a:t>
            </a:r>
          </a:p>
          <a:p>
            <a:pPr lvl="1"/>
            <a:r>
              <a:rPr lang="en-US" dirty="0" smtClean="0"/>
              <a:t>Deposit in </a:t>
            </a:r>
            <a:r>
              <a:rPr lang="en-US" dirty="0" smtClean="0">
                <a:solidFill>
                  <a:srgbClr val="FFFF00"/>
                </a:solidFill>
              </a:rPr>
              <a:t>lower airways</a:t>
            </a:r>
          </a:p>
          <a:p>
            <a:r>
              <a:rPr lang="en-US" dirty="0" smtClean="0"/>
              <a:t>Fine particles &lt; 2.5 µm (</a:t>
            </a:r>
            <a:r>
              <a:rPr lang="en-US" dirty="0" err="1" smtClean="0"/>
              <a:t>PM2.5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Acid sulfates and nitrates</a:t>
            </a:r>
          </a:p>
          <a:p>
            <a:pPr lvl="1"/>
            <a:r>
              <a:rPr lang="en-US" dirty="0" smtClean="0"/>
              <a:t>Deposit in </a:t>
            </a:r>
            <a:r>
              <a:rPr lang="en-US" dirty="0" smtClean="0">
                <a:solidFill>
                  <a:srgbClr val="FFFF00"/>
                </a:solidFill>
              </a:rPr>
              <a:t>alveoli</a:t>
            </a:r>
            <a:r>
              <a:rPr lang="en-US" dirty="0" smtClean="0"/>
              <a:t> &amp; have </a:t>
            </a:r>
            <a:r>
              <a:rPr lang="en-US" dirty="0" smtClean="0">
                <a:solidFill>
                  <a:srgbClr val="FFFF00"/>
                </a:solidFill>
              </a:rPr>
              <a:t>systemic effects</a:t>
            </a:r>
          </a:p>
          <a:p>
            <a:r>
              <a:rPr lang="en-US" dirty="0" smtClean="0"/>
              <a:t>Total suspended particulates (TSP)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1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err="1" smtClean="0"/>
              <a:t>PM10</a:t>
            </a:r>
            <a:r>
              <a:rPr lang="en-US" dirty="0" smtClean="0"/>
              <a:t> associated with:</a:t>
            </a:r>
          </a:p>
          <a:p>
            <a:pPr lvl="2"/>
            <a:r>
              <a:rPr lang="en-US" dirty="0" smtClean="0"/>
              <a:t>Increases in </a:t>
            </a:r>
            <a:r>
              <a:rPr lang="en-US" dirty="0" smtClean="0">
                <a:solidFill>
                  <a:srgbClr val="FFFF00"/>
                </a:solidFill>
              </a:rPr>
              <a:t>asthma and </a:t>
            </a:r>
            <a:r>
              <a:rPr lang="en-US" dirty="0" err="1" smtClean="0">
                <a:solidFill>
                  <a:srgbClr val="FFFF00"/>
                </a:solidFill>
              </a:rPr>
              <a:t>COPD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exacerbations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err="1" smtClean="0"/>
              <a:t>PM2.5</a:t>
            </a:r>
            <a:r>
              <a:rPr lang="en-US" dirty="0" smtClean="0"/>
              <a:t> associated with: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Increased mortality</a:t>
            </a:r>
          </a:p>
          <a:p>
            <a:pPr lvl="2"/>
            <a:r>
              <a:rPr lang="en-US" dirty="0" err="1" smtClean="0"/>
              <a:t>PM2.5</a:t>
            </a:r>
            <a:r>
              <a:rPr lang="en-US" dirty="0" smtClean="0"/>
              <a:t> concentration correlates with </a:t>
            </a:r>
          </a:p>
          <a:p>
            <a:pPr lvl="3"/>
            <a:r>
              <a:rPr lang="en-US" dirty="0" smtClean="0"/>
              <a:t>Increased histamine release in airways</a:t>
            </a:r>
          </a:p>
          <a:p>
            <a:pPr lvl="3"/>
            <a:r>
              <a:rPr lang="en-US" dirty="0" smtClean="0"/>
              <a:t>Reduced macrophage activity in lungs (decreased response to infection?)</a:t>
            </a:r>
          </a:p>
          <a:p>
            <a:pPr lvl="3"/>
            <a:r>
              <a:rPr lang="en-US" dirty="0" smtClean="0"/>
              <a:t>Decreased heart rate variability (marker for MI risk)</a:t>
            </a:r>
          </a:p>
          <a:p>
            <a:pPr lvl="3"/>
            <a:r>
              <a:rPr lang="en-US" dirty="0" smtClean="0"/>
              <a:t>Increased </a:t>
            </a:r>
            <a:r>
              <a:rPr lang="en-US" dirty="0" err="1" smtClean="0"/>
              <a:t>ICD</a:t>
            </a:r>
            <a:r>
              <a:rPr lang="en-US" dirty="0" smtClean="0"/>
              <a:t> discharges</a:t>
            </a:r>
          </a:p>
          <a:p>
            <a:pPr lvl="3"/>
            <a:r>
              <a:rPr lang="en-US" dirty="0" smtClean="0"/>
              <a:t>Increased plasma viscosity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2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4585685" cy="41341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Harvard Six Cities Study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each </a:t>
            </a:r>
            <a:r>
              <a:rPr lang="en-US" sz="2400" dirty="0" err="1"/>
              <a:t>10µg</a:t>
            </a:r>
            <a:r>
              <a:rPr lang="en-US" sz="2400" dirty="0"/>
              <a:t>/</a:t>
            </a:r>
            <a:r>
              <a:rPr lang="en-US" sz="2400" dirty="0" err="1"/>
              <a:t>m3</a:t>
            </a:r>
            <a:r>
              <a:rPr lang="en-US" sz="2400" dirty="0"/>
              <a:t> increase in </a:t>
            </a:r>
            <a:r>
              <a:rPr lang="en-US" sz="2400" dirty="0" err="1"/>
              <a:t>PM2.5</a:t>
            </a:r>
            <a:r>
              <a:rPr lang="en-US" sz="2400" dirty="0"/>
              <a:t>: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1.5% daily increase in mortality</a:t>
            </a:r>
          </a:p>
          <a:p>
            <a:pPr lvl="1"/>
            <a:r>
              <a:rPr lang="en-US" sz="2000" dirty="0"/>
              <a:t>3.3% daily increase in </a:t>
            </a:r>
            <a:r>
              <a:rPr lang="en-US" sz="2000" dirty="0" err="1"/>
              <a:t>COPD</a:t>
            </a:r>
            <a:r>
              <a:rPr lang="en-US" sz="2000" dirty="0"/>
              <a:t> deaths</a:t>
            </a:r>
          </a:p>
          <a:p>
            <a:pPr lvl="1"/>
            <a:r>
              <a:rPr lang="en-US" sz="2000" dirty="0"/>
              <a:t>2.1% daily increase in ischemic heart disease deaths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85" y="3417887"/>
            <a:ext cx="4405915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848"/>
            <a:ext cx="75438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4114800"/>
            <a:ext cx="838200" cy="251460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bg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4606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Hazardous air pollutants (</a:t>
            </a:r>
            <a:r>
              <a:rPr lang="en-US" dirty="0" err="1" smtClean="0">
                <a:solidFill>
                  <a:srgbClr val="FFFF00"/>
                </a:solidFill>
              </a:rPr>
              <a:t>HAPs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EPA introduced </a:t>
            </a:r>
            <a:r>
              <a:rPr lang="en-US" dirty="0" err="1" smtClean="0"/>
              <a:t>HAPs</a:t>
            </a:r>
            <a:r>
              <a:rPr lang="en-US" dirty="0" smtClean="0"/>
              <a:t> in 1997</a:t>
            </a:r>
          </a:p>
          <a:p>
            <a:r>
              <a:rPr lang="en-US" dirty="0" smtClean="0"/>
              <a:t>189 chemicals</a:t>
            </a:r>
          </a:p>
          <a:p>
            <a:pPr lvl="1"/>
            <a:r>
              <a:rPr lang="en-US" dirty="0" smtClean="0"/>
              <a:t>VOCs</a:t>
            </a:r>
          </a:p>
          <a:p>
            <a:pPr lvl="1"/>
            <a:r>
              <a:rPr lang="en-US" dirty="0" smtClean="0"/>
              <a:t>Metals</a:t>
            </a:r>
          </a:p>
          <a:p>
            <a:pPr lvl="1"/>
            <a:r>
              <a:rPr lang="en-US" dirty="0" smtClean="0"/>
              <a:t>Important chemicals:  benzene, arsenic, lead, mercury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Hazardous air pollutants (</a:t>
            </a:r>
            <a:r>
              <a:rPr lang="en-US" dirty="0" err="1" smtClean="0">
                <a:solidFill>
                  <a:srgbClr val="FFFF00"/>
                </a:solidFill>
              </a:rPr>
              <a:t>HAPs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8" name="Picture 2" descr="C:\Users\hendriro\AppData\Local\Microsoft\Windows\Temporary Internet Files\Content.Outlook\9DRX1M0A\IMG_34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3114" r="7800" b="5977"/>
          <a:stretch/>
        </p:blipFill>
        <p:spPr bwMode="auto">
          <a:xfrm>
            <a:off x="1062625" y="1379836"/>
            <a:ext cx="7174698" cy="54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48866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33 HAPs that are “most hazardous to human health”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Patterns of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Natural peaks and valleys</a:t>
            </a:r>
          </a:p>
          <a:p>
            <a:pPr lvl="1"/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, CO – cold weather</a:t>
            </a:r>
          </a:p>
          <a:p>
            <a:pPr lvl="1"/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- mid-day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- mid-</a:t>
            </a:r>
            <a:r>
              <a:rPr lang="en-US" dirty="0" smtClean="0"/>
              <a:t>day, sunny weather (summer)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29824" r="49024" b="-266"/>
          <a:stretch/>
        </p:blipFill>
        <p:spPr bwMode="auto">
          <a:xfrm>
            <a:off x="3782108" y="1371600"/>
            <a:ext cx="5323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Bangkok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mo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2680"/>
            <a:ext cx="7391399" cy="55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8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 Quality Index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91000" cy="4495800"/>
          </a:xfrm>
        </p:spPr>
        <p:txBody>
          <a:bodyPr/>
          <a:lstStyle/>
          <a:p>
            <a:r>
              <a:rPr lang="en-US" dirty="0" smtClean="0"/>
              <a:t>0-500</a:t>
            </a:r>
          </a:p>
          <a:p>
            <a:r>
              <a:rPr lang="en-US" dirty="0" smtClean="0"/>
              <a:t>100 = PEL</a:t>
            </a:r>
          </a:p>
          <a:p>
            <a:r>
              <a:rPr lang="en-US" dirty="0" err="1" smtClean="0"/>
              <a:t>AQI</a:t>
            </a:r>
            <a:r>
              <a:rPr lang="en-US" dirty="0" smtClean="0"/>
              <a:t> = the highest </a:t>
            </a:r>
            <a:r>
              <a:rPr lang="en-US" dirty="0" err="1" smtClean="0"/>
              <a:t>AQI</a:t>
            </a:r>
            <a:r>
              <a:rPr lang="en-US" dirty="0" smtClean="0"/>
              <a:t> number for any of the pollutants</a:t>
            </a:r>
          </a:p>
          <a:p>
            <a:r>
              <a:rPr lang="en-US" dirty="0" smtClean="0"/>
              <a:t>Non-linear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50" y="1600200"/>
            <a:ext cx="44438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56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 Quality Index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91000" cy="4495800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dirty="0" smtClean="0"/>
              <a:t>-500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4"/>
          <a:stretch/>
        </p:blipFill>
        <p:spPr bwMode="auto">
          <a:xfrm>
            <a:off x="217118" y="1371600"/>
            <a:ext cx="4422156" cy="52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6" b="-142"/>
          <a:stretch/>
        </p:blipFill>
        <p:spPr bwMode="auto">
          <a:xfrm>
            <a:off x="4752584" y="1828800"/>
            <a:ext cx="4419600" cy="26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8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US Regulation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1955, Air Pollution Control Act</a:t>
            </a:r>
          </a:p>
          <a:p>
            <a:r>
              <a:rPr lang="en-US" dirty="0" smtClean="0"/>
              <a:t>1965 Motor Vehicle Air Pollution Control Act</a:t>
            </a:r>
          </a:p>
          <a:p>
            <a:r>
              <a:rPr lang="en-US" dirty="0" smtClean="0"/>
              <a:t>1963 Clean Air Act</a:t>
            </a:r>
          </a:p>
          <a:p>
            <a:pPr lvl="1"/>
            <a:r>
              <a:rPr lang="en-US" dirty="0" smtClean="0"/>
              <a:t>Amended 1970, 1977,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6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Clean Air 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Established National Ambient Air Quality Standards (</a:t>
            </a:r>
            <a:r>
              <a:rPr lang="en-US" dirty="0" err="1" smtClean="0"/>
              <a:t>NAAQS</a:t>
            </a:r>
            <a:r>
              <a:rPr lang="en-US" dirty="0" smtClean="0"/>
              <a:t>) to protect public health</a:t>
            </a:r>
          </a:p>
          <a:p>
            <a:pPr lvl="1"/>
            <a:r>
              <a:rPr lang="en-US" dirty="0" smtClean="0"/>
              <a:t>US </a:t>
            </a:r>
            <a:r>
              <a:rPr lang="en-US" dirty="0" smtClean="0"/>
              <a:t>EPA responsible for establishing and revising</a:t>
            </a:r>
          </a:p>
          <a:p>
            <a:pPr lvl="2"/>
            <a:r>
              <a:rPr lang="en-US" dirty="0" smtClean="0"/>
              <a:t>If a county is designated as a nonattainment area, then the state is mandated to develop a plan to bring the county into attainment</a:t>
            </a:r>
          </a:p>
          <a:p>
            <a:pPr lvl="2"/>
            <a:r>
              <a:rPr lang="en-US" dirty="0" smtClean="0"/>
              <a:t>States also issue permits for large stationary sources of criteria pollutants</a:t>
            </a:r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National </a:t>
            </a:r>
            <a:r>
              <a:rPr lang="en-US" dirty="0" smtClean="0">
                <a:solidFill>
                  <a:srgbClr val="FFFF00"/>
                </a:solidFill>
              </a:rPr>
              <a:t>Ambient Air Quality Standards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253346"/>
              </p:ext>
            </p:extLst>
          </p:nvPr>
        </p:nvGraphicFramePr>
        <p:xfrm>
          <a:off x="304800" y="1066800"/>
          <a:ext cx="8534400" cy="556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80"/>
                <a:gridCol w="1706880"/>
                <a:gridCol w="1844040"/>
                <a:gridCol w="1569720"/>
                <a:gridCol w="1706880"/>
              </a:tblGrid>
              <a:tr h="6402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Pollutant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Time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Thai NAAQS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US NAAQS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WHO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smtClean="0"/>
                        <a:t>PM2.5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24h</a:t>
                      </a:r>
                    </a:p>
                    <a:p>
                      <a:r>
                        <a:rPr lang="en-US" dirty="0" smtClean="0"/>
                        <a:t>1year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smtClean="0"/>
                        <a:t>PM10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r>
                        <a:rPr lang="en-US" baseline="0" dirty="0" smtClean="0"/>
                        <a:t> h</a:t>
                      </a:r>
                    </a:p>
                    <a:p>
                      <a:r>
                        <a:rPr lang="en-US" baseline="0" dirty="0" smtClean="0"/>
                        <a:t>1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120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50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150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20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month</a:t>
                      </a:r>
                    </a:p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0.15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(quarterly)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46602">
                <a:tc>
                  <a:txBody>
                    <a:bodyPr/>
                    <a:lstStyle/>
                    <a:p>
                      <a:r>
                        <a:rPr lang="en-US" dirty="0" smtClean="0"/>
                        <a:t>SO2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hour</a:t>
                      </a:r>
                    </a:p>
                    <a:p>
                      <a:r>
                        <a:rPr lang="en-US" baseline="0" dirty="0" smtClean="0"/>
                        <a:t>24 hour</a:t>
                      </a:r>
                    </a:p>
                    <a:p>
                      <a:r>
                        <a:rPr lang="en-US" baseline="0" dirty="0" smtClean="0"/>
                        <a:t>1 year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780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300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197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smtClean="0"/>
                        <a:t>NO2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hour</a:t>
                      </a:r>
                    </a:p>
                    <a:p>
                      <a:r>
                        <a:rPr lang="en-US" baseline="0" dirty="0" smtClean="0"/>
                        <a:t>1 year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320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188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40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smtClean="0"/>
                        <a:t>Ozone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hour</a:t>
                      </a:r>
                    </a:p>
                    <a:p>
                      <a:r>
                        <a:rPr lang="en-US" dirty="0" smtClean="0"/>
                        <a:t>8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200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140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140 m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100 mcg/m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62621"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hour</a:t>
                      </a:r>
                    </a:p>
                    <a:p>
                      <a:r>
                        <a:rPr lang="en-US" dirty="0" smtClean="0"/>
                        <a:t>8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34.2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ppm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10.3 ppm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35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ppm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9 ppm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30 ppm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 ppm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61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Clean Air 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Determined “</a:t>
            </a:r>
            <a:r>
              <a:rPr lang="en-US" dirty="0" smtClean="0">
                <a:solidFill>
                  <a:srgbClr val="FFFF00"/>
                </a:solidFill>
              </a:rPr>
              <a:t>criteria pollutants</a:t>
            </a:r>
            <a:r>
              <a:rPr lang="en-US" dirty="0" smtClean="0"/>
              <a:t>”:</a:t>
            </a:r>
          </a:p>
          <a:p>
            <a:pPr lvl="1"/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, CO,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, Lead, </a:t>
            </a:r>
            <a:r>
              <a:rPr lang="en-US" dirty="0" err="1" smtClean="0"/>
              <a:t>PM2.5</a:t>
            </a:r>
            <a:r>
              <a:rPr lang="en-US" dirty="0" smtClean="0"/>
              <a:t>, </a:t>
            </a:r>
            <a:r>
              <a:rPr lang="en-US" dirty="0" err="1" smtClean="0"/>
              <a:t>PM10</a:t>
            </a:r>
            <a:endParaRPr lang="en-US" dirty="0" smtClean="0"/>
          </a:p>
          <a:p>
            <a:r>
              <a:rPr lang="en-US" dirty="0" smtClean="0"/>
              <a:t>1990 Clear Air Act amendment </a:t>
            </a:r>
          </a:p>
          <a:p>
            <a:pPr lvl="1"/>
            <a:r>
              <a:rPr lang="en-US" dirty="0" smtClean="0"/>
              <a:t>189 additional pollutants (“hazardous air pollutants”, </a:t>
            </a:r>
            <a:r>
              <a:rPr lang="en-US" dirty="0" err="1" smtClean="0"/>
              <a:t>HAPs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33 posing the greatest threat to public health</a:t>
            </a:r>
          </a:p>
          <a:p>
            <a:pPr lvl="2"/>
            <a:r>
              <a:rPr lang="en-US" dirty="0" smtClean="0"/>
              <a:t>Phase 1:  </a:t>
            </a:r>
          </a:p>
          <a:p>
            <a:pPr lvl="3"/>
            <a:r>
              <a:rPr lang="en-US" dirty="0" smtClean="0"/>
              <a:t>Maximum achievable control technology (</a:t>
            </a:r>
            <a:r>
              <a:rPr lang="en-US" dirty="0" err="1" smtClean="0"/>
              <a:t>MACT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Determined by EPA</a:t>
            </a:r>
          </a:p>
          <a:p>
            <a:pPr lvl="3"/>
            <a:r>
              <a:rPr lang="en-US" dirty="0" smtClean="0"/>
              <a:t>Required for all sources of </a:t>
            </a:r>
            <a:r>
              <a:rPr lang="en-US" dirty="0" err="1" smtClean="0"/>
              <a:t>HAPs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4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Aqicn.org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9521" y="6473010"/>
            <a:ext cx="418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www.deq.state.or.us</a:t>
            </a:r>
            <a:r>
              <a:rPr lang="en-US" dirty="0"/>
              <a:t>/</a:t>
            </a:r>
            <a:r>
              <a:rPr lang="en-US" dirty="0" err="1"/>
              <a:t>aqi</a:t>
            </a:r>
            <a:r>
              <a:rPr lang="en-US" dirty="0"/>
              <a:t>/</a:t>
            </a:r>
            <a:r>
              <a:rPr lang="en-US" dirty="0" err="1"/>
              <a:t>index.aspx</a:t>
            </a:r>
            <a:endParaRPr lang="en-US" dirty="0"/>
          </a:p>
        </p:txBody>
      </p:sp>
      <p:sp>
        <p:nvSpPr>
          <p:cNvPr id="4" name="AutoShape 4" descr="Portland, Oregon, USA O3 (ozone)  measured by :&#10; • Oregon Department of Environmental Quality (DEQ)&#10; • Air Now - US EPA.&#10;Values are converted to the US EPA AQI standard."/>
          <p:cNvSpPr>
            <a:spLocks noChangeAspect="1" noChangeArrowheads="1"/>
          </p:cNvSpPr>
          <p:nvPr/>
        </p:nvSpPr>
        <p:spPr bwMode="auto">
          <a:xfrm>
            <a:off x="63500" y="-136525"/>
            <a:ext cx="29527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Portland, Oregon, USA O3 (ozone)  measured by :&#10; • Oregon Department of Environmental Quality (DEQ)&#10; • Air Now - US EPA.&#10;Values are converted to the US EPA AQI standard."/>
          <p:cNvSpPr>
            <a:spLocks noChangeAspect="1" noChangeArrowheads="1"/>
          </p:cNvSpPr>
          <p:nvPr/>
        </p:nvSpPr>
        <p:spPr bwMode="auto">
          <a:xfrm>
            <a:off x="215900" y="15875"/>
            <a:ext cx="29527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965417"/>
            <a:ext cx="9515476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4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Bangkok, Thailand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2812" r="2812"/>
          <a:stretch>
            <a:fillRect/>
          </a:stretch>
        </p:blipFill>
        <p:spPr>
          <a:xfrm>
            <a:off x="0" y="1295400"/>
            <a:ext cx="9144641" cy="5029200"/>
          </a:xfrm>
        </p:spPr>
      </p:pic>
    </p:spTree>
    <p:extLst>
      <p:ext uri="{BB962C8B-B14F-4D97-AF65-F5344CB8AC3E}">
        <p14:creationId xmlns:p14="http://schemas.microsoft.com/office/powerpoint/2010/main" val="102840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pollution: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s a complicated mixture of primary pollutant as well as secondary pollutants</a:t>
            </a:r>
          </a:p>
          <a:p>
            <a:pPr lvl="1"/>
            <a:r>
              <a:rPr lang="en-US" dirty="0" smtClean="0"/>
              <a:t>May lead to increases in respiratory complaints/infections as well as increased mortality from respiratory and cardiovascular illnesses</a:t>
            </a:r>
          </a:p>
          <a:p>
            <a:pPr lvl="1"/>
            <a:r>
              <a:rPr lang="en-US" dirty="0" smtClean="0"/>
              <a:t>May be controlled by strict regulation of source polluters and vehicles</a:t>
            </a:r>
          </a:p>
          <a:p>
            <a:pPr lvl="1"/>
            <a:r>
              <a:rPr lang="en-US" dirty="0" smtClean="0"/>
              <a:t>Is monitored in real-time in many locations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7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2978"/>
          <a:stretch>
            <a:fillRect/>
          </a:stretch>
        </p:blipFill>
        <p:spPr bwMode="auto">
          <a:xfrm>
            <a:off x="14519" y="1600200"/>
            <a:ext cx="914464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76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Beijing</a:t>
            </a:r>
            <a:endParaRPr lang="en-US" dirty="0"/>
          </a:p>
        </p:txBody>
      </p:sp>
      <p:pic>
        <p:nvPicPr>
          <p:cNvPr id="1026" name="Picture 2" descr="http://chinatravelgo.com/wp-content/uploads/2013/02/Pollution-at-Tiananmen-Square-Beij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05003"/>
            <a:ext cx="7315200" cy="52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00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Has regulation worked?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Nitrogen dioxide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PM2.5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95232" cy="32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51902"/>
            <a:ext cx="4224459" cy="33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92580"/>
            <a:ext cx="4156959" cy="325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160091" cy="325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Regulation of </a:t>
            </a:r>
            <a:r>
              <a:rPr lang="en-US" dirty="0" smtClean="0"/>
              <a:t>coal-fired energy </a:t>
            </a:r>
            <a:r>
              <a:rPr lang="en-US" dirty="0" smtClean="0"/>
              <a:t>production and fixed site polluters (HAPs)</a:t>
            </a:r>
            <a:endParaRPr lang="en-US" dirty="0" smtClean="0"/>
          </a:p>
          <a:p>
            <a:pPr lvl="1"/>
            <a:r>
              <a:rPr lang="en-US" dirty="0" smtClean="0"/>
              <a:t>Reduced sulfur coal (and gas and diesel)</a:t>
            </a:r>
          </a:p>
          <a:p>
            <a:pPr lvl="1"/>
            <a:r>
              <a:rPr lang="en-US" dirty="0" smtClean="0"/>
              <a:t>Engineering controls at energy production </a:t>
            </a:r>
            <a:r>
              <a:rPr lang="en-US" dirty="0" smtClean="0"/>
              <a:t>facilities</a:t>
            </a:r>
          </a:p>
          <a:p>
            <a:pPr lvl="2"/>
            <a:r>
              <a:rPr lang="en-US" dirty="0" smtClean="0"/>
              <a:t>Catalytic </a:t>
            </a:r>
            <a:r>
              <a:rPr lang="en-US" dirty="0"/>
              <a:t>converters for smoke stacks</a:t>
            </a:r>
          </a:p>
          <a:p>
            <a:pPr lvl="2"/>
            <a:r>
              <a:rPr lang="en-US" dirty="0" smtClean="0"/>
              <a:t>Finding </a:t>
            </a:r>
            <a:r>
              <a:rPr lang="en-US" dirty="0"/>
              <a:t>alternative raw materials or catalysts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Regulation of automobile pollution:</a:t>
            </a:r>
          </a:p>
          <a:p>
            <a:pPr lvl="1"/>
            <a:r>
              <a:rPr lang="en-US" dirty="0" smtClean="0"/>
              <a:t>Fuel reformulation:</a:t>
            </a:r>
          </a:p>
          <a:p>
            <a:pPr lvl="2"/>
            <a:r>
              <a:rPr lang="en-US" dirty="0" smtClean="0"/>
              <a:t>Leaded gas </a:t>
            </a:r>
            <a:r>
              <a:rPr lang="en-US" dirty="0" smtClean="0"/>
              <a:t>discontinued (1996, Thailand)</a:t>
            </a:r>
            <a:endParaRPr lang="en-US" dirty="0" smtClean="0"/>
          </a:p>
          <a:p>
            <a:pPr lvl="2"/>
            <a:r>
              <a:rPr lang="en-US" dirty="0" smtClean="0"/>
              <a:t>Decrease benzene content to &lt;3.5%</a:t>
            </a:r>
          </a:p>
          <a:p>
            <a:pPr lvl="2"/>
            <a:r>
              <a:rPr lang="en-US" dirty="0" smtClean="0"/>
              <a:t>Increased oxygen content (</a:t>
            </a:r>
            <a:r>
              <a:rPr lang="en-US" dirty="0" err="1" smtClean="0"/>
              <a:t>MTBE</a:t>
            </a:r>
            <a:r>
              <a:rPr lang="en-US" dirty="0" smtClean="0"/>
              <a:t>, ethanol)</a:t>
            </a:r>
          </a:p>
          <a:p>
            <a:pPr lvl="2"/>
            <a:r>
              <a:rPr lang="en-US" dirty="0" smtClean="0"/>
              <a:t>Diesel and gasoline sulfur reduction</a:t>
            </a:r>
          </a:p>
          <a:p>
            <a:pPr lvl="1"/>
            <a:r>
              <a:rPr lang="en-US" dirty="0" smtClean="0"/>
              <a:t>Automobile emission </a:t>
            </a:r>
            <a:r>
              <a:rPr lang="en-US" dirty="0" smtClean="0"/>
              <a:t>standards (1995, Thailand)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1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/>
              <a:t>Catalytic converters </a:t>
            </a:r>
            <a:r>
              <a:rPr lang="en-US" dirty="0" smtClean="0"/>
              <a:t>(1975)</a:t>
            </a:r>
          </a:p>
          <a:p>
            <a:pPr lvl="1"/>
            <a:r>
              <a:rPr lang="en-US" dirty="0" smtClean="0"/>
              <a:t>Catalyze redox reactions</a:t>
            </a:r>
          </a:p>
          <a:p>
            <a:pPr lvl="2"/>
            <a:r>
              <a:rPr lang="en-US" dirty="0" smtClean="0"/>
              <a:t>Combine CO w/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2</a:t>
            </a:r>
            <a:r>
              <a:rPr lang="en-US" baseline="-25000" dirty="0" smtClean="0"/>
              <a:t> </a:t>
            </a:r>
            <a:r>
              <a:rPr lang="en-US" dirty="0" smtClean="0"/>
              <a:t>to form CO</a:t>
            </a:r>
            <a:r>
              <a:rPr lang="en-US" baseline="-25000" dirty="0" smtClean="0"/>
              <a:t>2</a:t>
            </a:r>
          </a:p>
          <a:p>
            <a:pPr lvl="2"/>
            <a:r>
              <a:rPr lang="en-US" dirty="0" smtClean="0"/>
              <a:t> Oxidize unburned hydrocarbons to form CO</a:t>
            </a:r>
            <a:r>
              <a:rPr lang="en-US" baseline="-25000" dirty="0" smtClean="0"/>
              <a:t>2</a:t>
            </a:r>
            <a:r>
              <a:rPr lang="en-US" dirty="0" smtClean="0"/>
              <a:t> and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2"/>
            <a:r>
              <a:rPr lang="en-US" dirty="0" smtClean="0"/>
              <a:t>“Three-way” CC also reduce NO</a:t>
            </a:r>
            <a:r>
              <a:rPr lang="en-US" baseline="-25000" dirty="0" smtClean="0"/>
              <a:t>x</a:t>
            </a:r>
            <a:r>
              <a:rPr lang="en-US" dirty="0" smtClean="0"/>
              <a:t> 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2</a:t>
            </a:r>
            <a:r>
              <a:rPr lang="en-US" dirty="0" smtClean="0"/>
              <a:t> and </a:t>
            </a:r>
            <a:r>
              <a:rPr lang="en-US" dirty="0" err="1"/>
              <a:t>O</a:t>
            </a:r>
            <a:r>
              <a:rPr lang="en-US" baseline="-25000" dirty="0" err="1"/>
              <a:t>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r="16923" b="19471"/>
          <a:stretch/>
        </p:blipFill>
        <p:spPr bwMode="auto">
          <a:xfrm>
            <a:off x="5312063" y="2315629"/>
            <a:ext cx="3831937" cy="337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Sulfur dioxide and nitrogen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Non-medical, environmental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4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6512"/>
            <a:ext cx="6838167" cy="56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4876" y="1523999"/>
            <a:ext cx="2112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Sulfuric acid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Nitric acid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9402"/>
            <a:ext cx="7571465" cy="567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199499"/>
            <a:ext cx="7315200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2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York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.arcamax.com/newspics/130/13084/1308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7482"/>
            <a:ext cx="8029575" cy="522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6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Lake City, 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niverse.byu.edu/wp-content/uploads/2014/01/air-pol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7" y="2286000"/>
            <a:ext cx="9232777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4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</a:t>
            </a:r>
            <a:endParaRPr lang="en-US" dirty="0"/>
          </a:p>
        </p:txBody>
      </p:sp>
      <p:sp>
        <p:nvSpPr>
          <p:cNvPr id="4" name="AutoShape 2" descr="https://hungryalexeats.files.wordpress.com/2014/04/smog_wide-9ad072611f69740122fb2b87ace32c216d5c5147-s6-c30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87" y="1676400"/>
            <a:ext cx="9250768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48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outdoor air pollution?</a:t>
            </a:r>
          </a:p>
          <a:p>
            <a:pPr lvl="1"/>
            <a:r>
              <a:rPr lang="en-US" dirty="0" smtClean="0"/>
              <a:t>Oxides of nitrogen (e.g. nitrogen dioxide,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Sulfur dioxide 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Ozone (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Carbon monoxide (CO)</a:t>
            </a:r>
          </a:p>
          <a:p>
            <a:pPr lvl="1"/>
            <a:r>
              <a:rPr lang="en-US" dirty="0" smtClean="0"/>
              <a:t>Particulate matter (PMs)</a:t>
            </a:r>
          </a:p>
          <a:p>
            <a:pPr lvl="1"/>
            <a:r>
              <a:rPr lang="en-US" dirty="0" smtClean="0"/>
              <a:t>Lead, metals, and other 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 or “air toxics”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468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Primary pollutants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Sulfur dioxide</a:t>
            </a:r>
          </a:p>
          <a:p>
            <a:r>
              <a:rPr lang="en-US" dirty="0" smtClean="0"/>
              <a:t>Nitrogen dioxide</a:t>
            </a:r>
          </a:p>
          <a:p>
            <a:r>
              <a:rPr lang="en-US" dirty="0" smtClean="0"/>
              <a:t>Carbon monoxide</a:t>
            </a:r>
          </a:p>
          <a:p>
            <a:r>
              <a:rPr lang="en-US" dirty="0" smtClean="0"/>
              <a:t>Volatile organic compounds (VOCs)</a:t>
            </a:r>
          </a:p>
          <a:p>
            <a:r>
              <a:rPr lang="en-US" dirty="0" smtClean="0"/>
              <a:t>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)(e.g. lead,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6576</TotalTime>
  <Words>1556</Words>
  <Application>Microsoft Macintosh PowerPoint</Application>
  <PresentationFormat>On-screen Show (4:3)</PresentationFormat>
  <Paragraphs>298</Paragraphs>
  <Slides>49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Outdoor air pollution</vt:lpstr>
      <vt:lpstr>Outdoor air pollution</vt:lpstr>
      <vt:lpstr>Bangkok</vt:lpstr>
      <vt:lpstr>Beijing</vt:lpstr>
      <vt:lpstr>New York City</vt:lpstr>
      <vt:lpstr>Salt Lake City, UT</vt:lpstr>
      <vt:lpstr>Los Angeles</vt:lpstr>
      <vt:lpstr>Outdoor air pollution</vt:lpstr>
      <vt:lpstr>Primary pollutants</vt:lpstr>
      <vt:lpstr>Secondary pollutants</vt:lpstr>
      <vt:lpstr>PowerPoint Presentation</vt:lpstr>
      <vt:lpstr>Individual agents</vt:lpstr>
      <vt:lpstr>Sulfur dioxide</vt:lpstr>
      <vt:lpstr>Sulfur dioxide</vt:lpstr>
      <vt:lpstr>Nitrogen dioxide</vt:lpstr>
      <vt:lpstr>Nitrogen dioxide</vt:lpstr>
      <vt:lpstr>Ozone</vt:lpstr>
      <vt:lpstr>Ozone</vt:lpstr>
      <vt:lpstr>Ozone</vt:lpstr>
      <vt:lpstr>Ozone</vt:lpstr>
      <vt:lpstr>Carbon monoxide</vt:lpstr>
      <vt:lpstr>Particulate matter (PMs)</vt:lpstr>
      <vt:lpstr>Particulate matter (PMs)</vt:lpstr>
      <vt:lpstr>Particulate matter (PMs)</vt:lpstr>
      <vt:lpstr>Particulate matter (PMs)</vt:lpstr>
      <vt:lpstr>Particulate matter (PMs)</vt:lpstr>
      <vt:lpstr>Hazardous air pollutants (HAPs)</vt:lpstr>
      <vt:lpstr>Hazardous air pollutants (HAPs)</vt:lpstr>
      <vt:lpstr>Patterns of air pollution</vt:lpstr>
      <vt:lpstr>Air Quality Index</vt:lpstr>
      <vt:lpstr>Air Quality Index</vt:lpstr>
      <vt:lpstr>US Regulation</vt:lpstr>
      <vt:lpstr>Clean Air Act</vt:lpstr>
      <vt:lpstr>National Ambient Air Quality Standards</vt:lpstr>
      <vt:lpstr>Clean Air Act</vt:lpstr>
      <vt:lpstr>Aqicn.org</vt:lpstr>
      <vt:lpstr>Bangkok, Thailand</vt:lpstr>
      <vt:lpstr>Conclusions</vt:lpstr>
      <vt:lpstr>Questions?</vt:lpstr>
      <vt:lpstr>Has regulation worked?</vt:lpstr>
      <vt:lpstr>PowerPoint Presentation</vt:lpstr>
      <vt:lpstr>Effective controls for outdoor air pollution</vt:lpstr>
      <vt:lpstr>Effective controls for outdoor air pollution</vt:lpstr>
      <vt:lpstr>Effective controls for outdoor air pollution</vt:lpstr>
      <vt:lpstr>Sulfur dioxide and nitrogen dioxide</vt:lpstr>
      <vt:lpstr>Acid Rain</vt:lpstr>
      <vt:lpstr>Acid rain</vt:lpstr>
      <vt:lpstr>Acid rain</vt:lpstr>
      <vt:lpstr>Acid rain</vt:lpstr>
    </vt:vector>
  </TitlesOfParts>
  <Company>OHSU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 air pollution</dc:title>
  <dc:creator>Rob Hendrickson</dc:creator>
  <cp:lastModifiedBy>Rob Hendrickson</cp:lastModifiedBy>
  <cp:revision>54</cp:revision>
  <dcterms:created xsi:type="dcterms:W3CDTF">2015-09-07T19:20:29Z</dcterms:created>
  <dcterms:modified xsi:type="dcterms:W3CDTF">2016-07-06T23:02:45Z</dcterms:modified>
</cp:coreProperties>
</file>